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8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844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1606987"/>
            <a:ext cx="7556421" cy="3735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702"/>
              </a:lnSpc>
              <a:buNone/>
            </a:pPr>
            <a:r>
              <a:rPr lang="en-US" sz="540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Estrutura de um Trabalho de Conclusão de Curso</a:t>
            </a:r>
            <a:endParaRPr lang="en-US" sz="5400" dirty="0"/>
          </a:p>
        </p:txBody>
      </p:sp>
      <p:sp>
        <p:nvSpPr>
          <p:cNvPr id="6" name="Text 2"/>
          <p:cNvSpPr/>
          <p:nvPr/>
        </p:nvSpPr>
        <p:spPr>
          <a:xfrm>
            <a:off x="914638" y="5079645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jornada de um trabalho de conclusão de curso (TCC) é complexa e exige organização. Este guia detalha a estrutura e os elementos essenciais para um TCC de sucesso.</a:t>
            </a:r>
            <a:endParaRPr lang="en-US" sz="1786" dirty="0"/>
          </a:p>
        </p:txBody>
      </p:sp>
      <p:sp>
        <p:nvSpPr>
          <p:cNvPr id="8" name="Text 4"/>
          <p:cNvSpPr/>
          <p:nvPr/>
        </p:nvSpPr>
        <p:spPr>
          <a:xfrm>
            <a:off x="914638" y="6375202"/>
            <a:ext cx="121087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JC</a:t>
            </a:r>
            <a:endParaRPr lang="en-US" sz="768" dirty="0"/>
          </a:p>
        </p:txBody>
      </p:sp>
      <p:pic>
        <p:nvPicPr>
          <p:cNvPr id="10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44985"/>
            <a:ext cx="699027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Referências Bibliográficas</a:t>
            </a:r>
            <a:endParaRPr lang="en-US" sz="4465" dirty="0"/>
          </a:p>
        </p:txBody>
      </p:sp>
      <p:sp>
        <p:nvSpPr>
          <p:cNvPr id="6" name="Text 2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 referências bibliográficas listam todas as fontes de informação utilizadas durante a pesquisa, seguindo normas específicas de formatação, como ABNT ou APA.</a:t>
            </a:r>
            <a:endParaRPr lang="en-US" sz="178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711637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Tema do Trabalho de Conclusão de Curso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2469356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14624" y="270379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Definição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6514624" y="3194209"/>
            <a:ext cx="3195995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tema é o assunto central do seu trabalho, a área de conhecimento que você explorará e analisará em profundidade.</a:t>
            </a:r>
            <a:endParaRPr lang="en-US" sz="1786" dirty="0"/>
          </a:p>
        </p:txBody>
      </p:sp>
      <p:sp>
        <p:nvSpPr>
          <p:cNvPr id="9" name="Shape 5"/>
          <p:cNvSpPr/>
          <p:nvPr/>
        </p:nvSpPr>
        <p:spPr>
          <a:xfrm>
            <a:off x="10171867" y="2469356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406301" y="270379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Relevância</a:t>
            </a:r>
            <a:endParaRPr lang="en-US" sz="2233" dirty="0"/>
          </a:p>
        </p:txBody>
      </p:sp>
      <p:sp>
        <p:nvSpPr>
          <p:cNvPr id="11" name="Text 7"/>
          <p:cNvSpPr/>
          <p:nvPr/>
        </p:nvSpPr>
        <p:spPr>
          <a:xfrm>
            <a:off x="10406301" y="3194209"/>
            <a:ext cx="3195995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tema deve ser relevante para o seu campo de estudo, com potencial para contribuir com novos conhecimentos e soluções para problemas relevantes.</a:t>
            </a:r>
            <a:endParaRPr lang="en-US" sz="1786" dirty="0"/>
          </a:p>
        </p:txBody>
      </p:sp>
      <p:sp>
        <p:nvSpPr>
          <p:cNvPr id="12" name="Shape 8"/>
          <p:cNvSpPr/>
          <p:nvPr/>
        </p:nvSpPr>
        <p:spPr>
          <a:xfrm>
            <a:off x="6280190" y="5832872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14624" y="6067306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Abordagem</a:t>
            </a:r>
            <a:endParaRPr lang="en-US" sz="2233" dirty="0"/>
          </a:p>
        </p:txBody>
      </p:sp>
      <p:sp>
        <p:nvSpPr>
          <p:cNvPr id="14" name="Text 10"/>
          <p:cNvSpPr/>
          <p:nvPr/>
        </p:nvSpPr>
        <p:spPr>
          <a:xfrm>
            <a:off x="6514624" y="6557724"/>
            <a:ext cx="708755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tema deve ser delimitado, com um foco específico para garantir que você possa explorá-lo de forma completa e aprofundada.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67212" y="613529"/>
            <a:ext cx="5955625" cy="6972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90"/>
              </a:lnSpc>
              <a:buNone/>
            </a:pPr>
            <a:r>
              <a:rPr lang="en-US" sz="4392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Definição do Problema</a:t>
            </a:r>
            <a:endParaRPr lang="en-US" sz="4392" dirty="0"/>
          </a:p>
        </p:txBody>
      </p:sp>
      <p:sp>
        <p:nvSpPr>
          <p:cNvPr id="6" name="Shape 2"/>
          <p:cNvSpPr/>
          <p:nvPr/>
        </p:nvSpPr>
        <p:spPr>
          <a:xfrm>
            <a:off x="6267212" y="189630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52949" y="1979890"/>
            <a:ext cx="130493" cy="334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5"/>
              </a:lnSpc>
              <a:buNone/>
            </a:pPr>
            <a:r>
              <a:rPr lang="en-US" sz="2635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635" dirty="0"/>
          </a:p>
        </p:txBody>
      </p:sp>
      <p:sp>
        <p:nvSpPr>
          <p:cNvPr id="8" name="Text 4"/>
          <p:cNvSpPr/>
          <p:nvPr/>
        </p:nvSpPr>
        <p:spPr>
          <a:xfrm>
            <a:off x="6992183" y="1896308"/>
            <a:ext cx="2788801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5"/>
              </a:lnSpc>
              <a:buNone/>
            </a:pPr>
            <a:r>
              <a:rPr lang="en-US" sz="219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Identificação</a:t>
            </a:r>
            <a:endParaRPr lang="en-US" sz="2196" dirty="0"/>
          </a:p>
        </p:txBody>
      </p:sp>
      <p:sp>
        <p:nvSpPr>
          <p:cNvPr id="9" name="Text 5"/>
          <p:cNvSpPr/>
          <p:nvPr/>
        </p:nvSpPr>
        <p:spPr>
          <a:xfrm>
            <a:off x="6992183" y="2378631"/>
            <a:ext cx="2954774" cy="2141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1"/>
              </a:lnSpc>
              <a:buNone/>
            </a:pPr>
            <a:r>
              <a:rPr lang="en-US" sz="175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problema é a questão central que seu trabalho busca responder ou investigar, a lacuna de conhecimento que você pretende preencher.</a:t>
            </a:r>
            <a:endParaRPr lang="en-US" sz="1757" dirty="0"/>
          </a:p>
        </p:txBody>
      </p:sp>
      <p:sp>
        <p:nvSpPr>
          <p:cNvPr id="10" name="Shape 6"/>
          <p:cNvSpPr/>
          <p:nvPr/>
        </p:nvSpPr>
        <p:spPr>
          <a:xfrm>
            <a:off x="10169962" y="189630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324505" y="1979890"/>
            <a:ext cx="192762" cy="334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5"/>
              </a:lnSpc>
              <a:buNone/>
            </a:pPr>
            <a:r>
              <a:rPr lang="en-US" sz="2635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635" dirty="0"/>
          </a:p>
        </p:txBody>
      </p:sp>
      <p:sp>
        <p:nvSpPr>
          <p:cNvPr id="12" name="Text 8"/>
          <p:cNvSpPr/>
          <p:nvPr/>
        </p:nvSpPr>
        <p:spPr>
          <a:xfrm>
            <a:off x="10894933" y="1896308"/>
            <a:ext cx="2788801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5"/>
              </a:lnSpc>
              <a:buNone/>
            </a:pPr>
            <a:r>
              <a:rPr lang="en-US" sz="219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Relevância</a:t>
            </a:r>
            <a:endParaRPr lang="en-US" sz="2196" dirty="0"/>
          </a:p>
        </p:txBody>
      </p:sp>
      <p:sp>
        <p:nvSpPr>
          <p:cNvPr id="13" name="Text 9"/>
          <p:cNvSpPr/>
          <p:nvPr/>
        </p:nvSpPr>
        <p:spPr>
          <a:xfrm>
            <a:off x="10894933" y="2378631"/>
            <a:ext cx="2954774" cy="1784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1"/>
              </a:lnSpc>
              <a:buNone/>
            </a:pPr>
            <a:r>
              <a:rPr lang="en-US" sz="175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problema deve ser significativo e relevante para o seu campo de estudo, justificando a necessidade de pesquisa e investigação.</a:t>
            </a:r>
            <a:endParaRPr lang="en-US" sz="1757" dirty="0"/>
          </a:p>
        </p:txBody>
      </p:sp>
      <p:sp>
        <p:nvSpPr>
          <p:cNvPr id="14" name="Shape 10"/>
          <p:cNvSpPr/>
          <p:nvPr/>
        </p:nvSpPr>
        <p:spPr>
          <a:xfrm>
            <a:off x="6267212" y="4994315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422946" y="5077897"/>
            <a:ext cx="190381" cy="334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5"/>
              </a:lnSpc>
              <a:buNone/>
            </a:pPr>
            <a:r>
              <a:rPr lang="en-US" sz="2635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635" dirty="0"/>
          </a:p>
        </p:txBody>
      </p:sp>
      <p:sp>
        <p:nvSpPr>
          <p:cNvPr id="16" name="Text 12"/>
          <p:cNvSpPr/>
          <p:nvPr/>
        </p:nvSpPr>
        <p:spPr>
          <a:xfrm>
            <a:off x="6992183" y="4994315"/>
            <a:ext cx="2788801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5"/>
              </a:lnSpc>
              <a:buNone/>
            </a:pPr>
            <a:r>
              <a:rPr lang="en-US" sz="219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Clareza</a:t>
            </a:r>
            <a:endParaRPr lang="en-US" sz="2196" dirty="0"/>
          </a:p>
        </p:txBody>
      </p:sp>
      <p:sp>
        <p:nvSpPr>
          <p:cNvPr id="17" name="Text 13"/>
          <p:cNvSpPr/>
          <p:nvPr/>
        </p:nvSpPr>
        <p:spPr>
          <a:xfrm>
            <a:off x="6992183" y="5476637"/>
            <a:ext cx="2954774" cy="1784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1"/>
              </a:lnSpc>
              <a:buNone/>
            </a:pPr>
            <a:r>
              <a:rPr lang="en-US" sz="175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problema deve ser apresentado de forma clara e concisa, utilizando uma linguagem precisa e objetiva para facilitar a compreensão.</a:t>
            </a:r>
            <a:endParaRPr lang="en-US" sz="1757" dirty="0"/>
          </a:p>
        </p:txBody>
      </p:sp>
      <p:sp>
        <p:nvSpPr>
          <p:cNvPr id="18" name="Shape 14"/>
          <p:cNvSpPr/>
          <p:nvPr/>
        </p:nvSpPr>
        <p:spPr>
          <a:xfrm>
            <a:off x="10169962" y="4994315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318313" y="5077897"/>
            <a:ext cx="205145" cy="334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35"/>
              </a:lnSpc>
              <a:buNone/>
            </a:pPr>
            <a:r>
              <a:rPr lang="en-US" sz="2635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2635" dirty="0"/>
          </a:p>
        </p:txBody>
      </p:sp>
      <p:sp>
        <p:nvSpPr>
          <p:cNvPr id="20" name="Text 16"/>
          <p:cNvSpPr/>
          <p:nvPr/>
        </p:nvSpPr>
        <p:spPr>
          <a:xfrm>
            <a:off x="10894933" y="4994315"/>
            <a:ext cx="2788801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45"/>
              </a:lnSpc>
              <a:buNone/>
            </a:pPr>
            <a:r>
              <a:rPr lang="en-US" sz="2196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Viabilidade</a:t>
            </a:r>
            <a:endParaRPr lang="en-US" sz="2196" dirty="0"/>
          </a:p>
        </p:txBody>
      </p:sp>
      <p:sp>
        <p:nvSpPr>
          <p:cNvPr id="21" name="Text 17"/>
          <p:cNvSpPr/>
          <p:nvPr/>
        </p:nvSpPr>
        <p:spPr>
          <a:xfrm>
            <a:off x="10894933" y="5476637"/>
            <a:ext cx="2954774" cy="2141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11"/>
              </a:lnSpc>
              <a:buNone/>
            </a:pPr>
            <a:r>
              <a:rPr lang="en-US" sz="1757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problema deve ser viável para investigação dentro do escopo do seu trabalho, considerando os recursos disponíveis e o tempo para pesquisa.</a:t>
            </a:r>
            <a:endParaRPr lang="en-US" sz="175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995607"/>
            <a:ext cx="661547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Justificativa do Trabalho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Importância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3852505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justificativa explica o porquê da sua pesquisa, demonstrando a relevância do tema e do problema para o seu campo de estudo e para a sociedade.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271361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Contribuições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3852505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justificativa destaca as contribuições que o seu trabalho poderá oferecer, como novas informações, soluções para problemas, ou avanços no conhecimento.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Impacto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3852505"/>
            <a:ext cx="3978116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justificativa analisa o impacto potencial do seu trabalho, mostrando como ele poderá influenciar o desenvolvimento do conhecimento, a prática profissional ou a sociedade em geral.</a:t>
            </a:r>
            <a:endParaRPr lang="en-US" sz="178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759381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Objetivo Geral</a:t>
            </a:r>
            <a:endParaRPr lang="en-US" sz="446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1808321"/>
            <a:ext cx="1134070" cy="181451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203513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Propósito</a:t>
            </a:r>
            <a:endParaRPr lang="en-US" sz="2233" dirty="0"/>
          </a:p>
        </p:txBody>
      </p:sp>
      <p:sp>
        <p:nvSpPr>
          <p:cNvPr id="8" name="Text 3"/>
          <p:cNvSpPr/>
          <p:nvPr/>
        </p:nvSpPr>
        <p:spPr>
          <a:xfrm>
            <a:off x="2268022" y="2525554"/>
            <a:ext cx="6082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objetivo geral define o propósito principal do seu trabalho, o que você pretende alcançar com a sua pesquisa.</a:t>
            </a:r>
            <a:endParaRPr lang="en-US" sz="178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3622834"/>
            <a:ext cx="1134070" cy="181451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68022" y="384964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Enfoque</a:t>
            </a:r>
            <a:endParaRPr lang="en-US" sz="2233" dirty="0"/>
          </a:p>
        </p:txBody>
      </p:sp>
      <p:sp>
        <p:nvSpPr>
          <p:cNvPr id="11" name="Text 5"/>
          <p:cNvSpPr/>
          <p:nvPr/>
        </p:nvSpPr>
        <p:spPr>
          <a:xfrm>
            <a:off x="2268022" y="4340066"/>
            <a:ext cx="608218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objetivo geral deve ser amplo e abrangente, definindo a meta final da sua pesquisa de forma clara e concisa.</a:t>
            </a:r>
            <a:endParaRPr lang="en-US" sz="1786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437346"/>
            <a:ext cx="1134070" cy="203275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68022" y="566416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Direcionamento</a:t>
            </a:r>
            <a:endParaRPr lang="en-US" sz="2233" dirty="0"/>
          </a:p>
        </p:txBody>
      </p:sp>
      <p:sp>
        <p:nvSpPr>
          <p:cNvPr id="14" name="Text 7"/>
          <p:cNvSpPr/>
          <p:nvPr/>
        </p:nvSpPr>
        <p:spPr>
          <a:xfrm>
            <a:off x="2268022" y="6154579"/>
            <a:ext cx="6082189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objetivo geral serve como um guia para o desenvolvimento de seus objetivos específicos, garantindo que a pesquisa permaneça focada.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607231"/>
            <a:ext cx="5675471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Objetivos Específicos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3656171"/>
            <a:ext cx="75564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287810" y="3663791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515457" y="3807500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Descrever</a:t>
            </a:r>
            <a:endParaRPr lang="en-US" sz="1786" dirty="0"/>
          </a:p>
        </p:txBody>
      </p:sp>
      <p:sp>
        <p:nvSpPr>
          <p:cNvPr id="9" name="Text 5"/>
          <p:cNvSpPr/>
          <p:nvPr/>
        </p:nvSpPr>
        <p:spPr>
          <a:xfrm>
            <a:off x="9032438" y="3807500"/>
            <a:ext cx="205192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Analisar</a:t>
            </a:r>
            <a:endParaRPr lang="en-US" sz="1786" dirty="0"/>
          </a:p>
        </p:txBody>
      </p:sp>
      <p:sp>
        <p:nvSpPr>
          <p:cNvPr id="10" name="Text 6"/>
          <p:cNvSpPr/>
          <p:nvPr/>
        </p:nvSpPr>
        <p:spPr>
          <a:xfrm>
            <a:off x="11545610" y="3807500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Comparar</a:t>
            </a:r>
            <a:endParaRPr lang="en-US" sz="1786" dirty="0"/>
          </a:p>
        </p:txBody>
      </p:sp>
      <p:sp>
        <p:nvSpPr>
          <p:cNvPr id="11" name="Shape 7"/>
          <p:cNvSpPr/>
          <p:nvPr/>
        </p:nvSpPr>
        <p:spPr>
          <a:xfrm>
            <a:off x="6287810" y="4314111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515457" y="4457819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Investigar</a:t>
            </a:r>
            <a:endParaRPr lang="en-US" sz="1786" dirty="0"/>
          </a:p>
        </p:txBody>
      </p:sp>
      <p:sp>
        <p:nvSpPr>
          <p:cNvPr id="13" name="Text 9"/>
          <p:cNvSpPr/>
          <p:nvPr/>
        </p:nvSpPr>
        <p:spPr>
          <a:xfrm>
            <a:off x="9032438" y="4457819"/>
            <a:ext cx="205192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Avaliar</a:t>
            </a:r>
            <a:endParaRPr lang="en-US" sz="1786" dirty="0"/>
          </a:p>
        </p:txBody>
      </p:sp>
      <p:sp>
        <p:nvSpPr>
          <p:cNvPr id="14" name="Text 10"/>
          <p:cNvSpPr/>
          <p:nvPr/>
        </p:nvSpPr>
        <p:spPr>
          <a:xfrm>
            <a:off x="11545610" y="4457819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Identificar</a:t>
            </a:r>
            <a:endParaRPr lang="en-US" sz="1786" dirty="0"/>
          </a:p>
        </p:txBody>
      </p:sp>
      <p:sp>
        <p:nvSpPr>
          <p:cNvPr id="15" name="Shape 11"/>
          <p:cNvSpPr/>
          <p:nvPr/>
        </p:nvSpPr>
        <p:spPr>
          <a:xfrm>
            <a:off x="6287810" y="496443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6515457" y="5108138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Desenvolver</a:t>
            </a:r>
            <a:endParaRPr lang="en-US" sz="1786" dirty="0"/>
          </a:p>
        </p:txBody>
      </p:sp>
      <p:sp>
        <p:nvSpPr>
          <p:cNvPr id="17" name="Text 13"/>
          <p:cNvSpPr/>
          <p:nvPr/>
        </p:nvSpPr>
        <p:spPr>
          <a:xfrm>
            <a:off x="9032438" y="5108138"/>
            <a:ext cx="205192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Propor</a:t>
            </a:r>
            <a:endParaRPr lang="en-US" sz="1786" dirty="0"/>
          </a:p>
        </p:txBody>
      </p:sp>
      <p:sp>
        <p:nvSpPr>
          <p:cNvPr id="18" name="Text 14"/>
          <p:cNvSpPr/>
          <p:nvPr/>
        </p:nvSpPr>
        <p:spPr>
          <a:xfrm>
            <a:off x="11545610" y="5108138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Testar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052" y="894755"/>
            <a:ext cx="4343400" cy="5429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75"/>
              </a:lnSpc>
              <a:buNone/>
            </a:pPr>
            <a:r>
              <a:rPr lang="en-US" sz="3420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Metodologia</a:t>
            </a:r>
            <a:endParaRPr lang="en-US" sz="3420" dirty="0"/>
          </a:p>
        </p:txBody>
      </p:sp>
      <p:sp>
        <p:nvSpPr>
          <p:cNvPr id="6" name="Shape 2"/>
          <p:cNvSpPr/>
          <p:nvPr/>
        </p:nvSpPr>
        <p:spPr>
          <a:xfrm>
            <a:off x="857131" y="1698188"/>
            <a:ext cx="22860" cy="5636538"/>
          </a:xfrm>
          <a:prstGeom prst="roundRect">
            <a:avLst>
              <a:gd name="adj" fmla="val 319208"/>
            </a:avLst>
          </a:prstGeom>
          <a:solidFill>
            <a:srgbClr val="BDB8DF"/>
          </a:solidFill>
          <a:ln/>
        </p:spPr>
      </p:sp>
      <p:sp>
        <p:nvSpPr>
          <p:cNvPr id="7" name="Shape 3"/>
          <p:cNvSpPr/>
          <p:nvPr/>
        </p:nvSpPr>
        <p:spPr>
          <a:xfrm>
            <a:off x="1041142" y="2077522"/>
            <a:ext cx="608052" cy="22860"/>
          </a:xfrm>
          <a:prstGeom prst="roundRect">
            <a:avLst>
              <a:gd name="adj" fmla="val 319208"/>
            </a:avLst>
          </a:prstGeom>
          <a:solidFill>
            <a:srgbClr val="BDB8DF"/>
          </a:solidFill>
          <a:ln/>
        </p:spPr>
      </p:sp>
      <p:sp>
        <p:nvSpPr>
          <p:cNvPr id="8" name="Shape 4"/>
          <p:cNvSpPr/>
          <p:nvPr/>
        </p:nvSpPr>
        <p:spPr>
          <a:xfrm>
            <a:off x="673120" y="1893570"/>
            <a:ext cx="390882" cy="390882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817662" y="1958697"/>
            <a:ext cx="101679" cy="2606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52"/>
              </a:lnSpc>
              <a:buNone/>
            </a:pPr>
            <a:r>
              <a:rPr lang="en-US" sz="205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052" dirty="0"/>
          </a:p>
        </p:txBody>
      </p:sp>
      <p:sp>
        <p:nvSpPr>
          <p:cNvPr id="10" name="Text 6"/>
          <p:cNvSpPr/>
          <p:nvPr/>
        </p:nvSpPr>
        <p:spPr>
          <a:xfrm>
            <a:off x="1824037" y="1871901"/>
            <a:ext cx="2171700" cy="271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8"/>
              </a:lnSpc>
              <a:buNone/>
            </a:pPr>
            <a:r>
              <a:rPr lang="en-US" sz="1710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Abordagem</a:t>
            </a:r>
            <a:endParaRPr lang="en-US" sz="1710" dirty="0"/>
          </a:p>
        </p:txBody>
      </p:sp>
      <p:sp>
        <p:nvSpPr>
          <p:cNvPr id="11" name="Text 7"/>
          <p:cNvSpPr/>
          <p:nvPr/>
        </p:nvSpPr>
        <p:spPr>
          <a:xfrm>
            <a:off x="1824037" y="2247543"/>
            <a:ext cx="6711910" cy="5557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9"/>
              </a:lnSpc>
              <a:buNone/>
            </a:pPr>
            <a:r>
              <a:rPr lang="en-US" sz="136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metodologia descreve os métodos e procedimentos utilizados para coletar e analisar dados, incluindo a abordagem geral e as técnicas específicas.</a:t>
            </a:r>
            <a:endParaRPr lang="en-US" sz="1368" dirty="0"/>
          </a:p>
        </p:txBody>
      </p:sp>
      <p:sp>
        <p:nvSpPr>
          <p:cNvPr id="12" name="Shape 8"/>
          <p:cNvSpPr/>
          <p:nvPr/>
        </p:nvSpPr>
        <p:spPr>
          <a:xfrm>
            <a:off x="1041142" y="3530084"/>
            <a:ext cx="608052" cy="22860"/>
          </a:xfrm>
          <a:prstGeom prst="roundRect">
            <a:avLst>
              <a:gd name="adj" fmla="val 319208"/>
            </a:avLst>
          </a:prstGeom>
          <a:solidFill>
            <a:srgbClr val="BDB8DF"/>
          </a:solidFill>
          <a:ln/>
        </p:spPr>
      </p:sp>
      <p:sp>
        <p:nvSpPr>
          <p:cNvPr id="13" name="Shape 9"/>
          <p:cNvSpPr/>
          <p:nvPr/>
        </p:nvSpPr>
        <p:spPr>
          <a:xfrm>
            <a:off x="673120" y="3346133"/>
            <a:ext cx="390882" cy="390882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93492" y="3411260"/>
            <a:ext cx="150138" cy="2606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52"/>
              </a:lnSpc>
              <a:buNone/>
            </a:pPr>
            <a:r>
              <a:rPr lang="en-US" sz="205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052" dirty="0"/>
          </a:p>
        </p:txBody>
      </p:sp>
      <p:sp>
        <p:nvSpPr>
          <p:cNvPr id="15" name="Text 11"/>
          <p:cNvSpPr/>
          <p:nvPr/>
        </p:nvSpPr>
        <p:spPr>
          <a:xfrm>
            <a:off x="1824037" y="3324463"/>
            <a:ext cx="2171700" cy="271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8"/>
              </a:lnSpc>
              <a:buNone/>
            </a:pPr>
            <a:r>
              <a:rPr lang="en-US" sz="1710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Delineamento</a:t>
            </a:r>
            <a:endParaRPr lang="en-US" sz="1710" dirty="0"/>
          </a:p>
        </p:txBody>
      </p:sp>
      <p:sp>
        <p:nvSpPr>
          <p:cNvPr id="16" name="Text 12"/>
          <p:cNvSpPr/>
          <p:nvPr/>
        </p:nvSpPr>
        <p:spPr>
          <a:xfrm>
            <a:off x="1824037" y="3700105"/>
            <a:ext cx="6711910" cy="5557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9"/>
              </a:lnSpc>
              <a:buNone/>
            </a:pPr>
            <a:r>
              <a:rPr lang="en-US" sz="136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 delineamento da pesquisa define a estrutura e o desenho da pesquisa, como experimental, descritivo, exploratório ou qualitativo.</a:t>
            </a:r>
            <a:endParaRPr lang="en-US" sz="1368" dirty="0"/>
          </a:p>
        </p:txBody>
      </p:sp>
      <p:sp>
        <p:nvSpPr>
          <p:cNvPr id="17" name="Shape 13"/>
          <p:cNvSpPr/>
          <p:nvPr/>
        </p:nvSpPr>
        <p:spPr>
          <a:xfrm>
            <a:off x="1041142" y="4982647"/>
            <a:ext cx="608052" cy="22860"/>
          </a:xfrm>
          <a:prstGeom prst="roundRect">
            <a:avLst>
              <a:gd name="adj" fmla="val 319208"/>
            </a:avLst>
          </a:prstGeom>
          <a:solidFill>
            <a:srgbClr val="BDB8DF"/>
          </a:solidFill>
          <a:ln/>
        </p:spPr>
      </p:sp>
      <p:sp>
        <p:nvSpPr>
          <p:cNvPr id="18" name="Shape 14"/>
          <p:cNvSpPr/>
          <p:nvPr/>
        </p:nvSpPr>
        <p:spPr>
          <a:xfrm>
            <a:off x="673120" y="4798695"/>
            <a:ext cx="390882" cy="390882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94445" y="4863822"/>
            <a:ext cx="148233" cy="2606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52"/>
              </a:lnSpc>
              <a:buNone/>
            </a:pPr>
            <a:r>
              <a:rPr lang="en-US" sz="205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052" dirty="0"/>
          </a:p>
        </p:txBody>
      </p:sp>
      <p:sp>
        <p:nvSpPr>
          <p:cNvPr id="20" name="Text 16"/>
          <p:cNvSpPr/>
          <p:nvPr/>
        </p:nvSpPr>
        <p:spPr>
          <a:xfrm>
            <a:off x="1824037" y="4777026"/>
            <a:ext cx="2171700" cy="271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8"/>
              </a:lnSpc>
              <a:buNone/>
            </a:pPr>
            <a:r>
              <a:rPr lang="en-US" sz="1710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Instrumentos</a:t>
            </a:r>
            <a:endParaRPr lang="en-US" sz="1710" dirty="0"/>
          </a:p>
        </p:txBody>
      </p:sp>
      <p:sp>
        <p:nvSpPr>
          <p:cNvPr id="21" name="Text 17"/>
          <p:cNvSpPr/>
          <p:nvPr/>
        </p:nvSpPr>
        <p:spPr>
          <a:xfrm>
            <a:off x="1824037" y="5152668"/>
            <a:ext cx="6711910" cy="5557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9"/>
              </a:lnSpc>
              <a:buNone/>
            </a:pPr>
            <a:r>
              <a:rPr lang="en-US" sz="136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Os instrumentos de pesquisa, como questionários, entrevistas, observações ou análise documental, são detalhados, incluindo suas características e aplicação.</a:t>
            </a:r>
            <a:endParaRPr lang="en-US" sz="1368" dirty="0"/>
          </a:p>
        </p:txBody>
      </p:sp>
      <p:sp>
        <p:nvSpPr>
          <p:cNvPr id="22" name="Shape 18"/>
          <p:cNvSpPr/>
          <p:nvPr/>
        </p:nvSpPr>
        <p:spPr>
          <a:xfrm>
            <a:off x="1041142" y="6435209"/>
            <a:ext cx="608052" cy="22860"/>
          </a:xfrm>
          <a:prstGeom prst="roundRect">
            <a:avLst>
              <a:gd name="adj" fmla="val 319208"/>
            </a:avLst>
          </a:prstGeom>
          <a:solidFill>
            <a:srgbClr val="BDB8DF"/>
          </a:solidFill>
          <a:ln/>
        </p:spPr>
      </p:sp>
      <p:sp>
        <p:nvSpPr>
          <p:cNvPr id="23" name="Shape 19"/>
          <p:cNvSpPr/>
          <p:nvPr/>
        </p:nvSpPr>
        <p:spPr>
          <a:xfrm>
            <a:off x="673120" y="6251258"/>
            <a:ext cx="390882" cy="390882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788610" y="6316385"/>
            <a:ext cx="159782" cy="2606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52"/>
              </a:lnSpc>
              <a:buNone/>
            </a:pPr>
            <a:r>
              <a:rPr lang="en-US" sz="2052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2052" dirty="0"/>
          </a:p>
        </p:txBody>
      </p:sp>
      <p:sp>
        <p:nvSpPr>
          <p:cNvPr id="25" name="Text 21"/>
          <p:cNvSpPr/>
          <p:nvPr/>
        </p:nvSpPr>
        <p:spPr>
          <a:xfrm>
            <a:off x="1824037" y="6229588"/>
            <a:ext cx="2171700" cy="271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8"/>
              </a:lnSpc>
              <a:buNone/>
            </a:pPr>
            <a:r>
              <a:rPr lang="en-US" sz="1710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Procedimentos</a:t>
            </a:r>
            <a:endParaRPr lang="en-US" sz="1710" dirty="0"/>
          </a:p>
        </p:txBody>
      </p:sp>
      <p:sp>
        <p:nvSpPr>
          <p:cNvPr id="26" name="Text 22"/>
          <p:cNvSpPr/>
          <p:nvPr/>
        </p:nvSpPr>
        <p:spPr>
          <a:xfrm>
            <a:off x="1824037" y="6605230"/>
            <a:ext cx="6711910" cy="5557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9"/>
              </a:lnSpc>
              <a:buNone/>
            </a:pPr>
            <a:r>
              <a:rPr lang="en-US" sz="1368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Os procedimentos da pesquisa são descritos passo a passo, incluindo a coleta, tratamento e análise dos dados.</a:t>
            </a:r>
            <a:endParaRPr lang="en-US" sz="136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459004"/>
            <a:ext cx="621351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Estrutura dos Capítulos</a:t>
            </a:r>
            <a:endParaRPr lang="en-US" sz="446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Introdução</a:t>
            </a:r>
            <a:endParaRPr lang="en-US" sz="2233" dirty="0"/>
          </a:p>
        </p:txBody>
      </p:sp>
      <p:sp>
        <p:nvSpPr>
          <p:cNvPr id="8" name="Text 3"/>
          <p:cNvSpPr/>
          <p:nvPr/>
        </p:nvSpPr>
        <p:spPr>
          <a:xfrm>
            <a:off x="793790" y="5792153"/>
            <a:ext cx="30054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Apresenta o tema, o problema, a justificativa, os objetivos e a metodologia da pesquisa.</a:t>
            </a:r>
            <a:endParaRPr lang="en-US" sz="178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46" y="4507944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139446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Revisão de Literatura</a:t>
            </a:r>
            <a:endParaRPr lang="en-US" sz="2233" dirty="0"/>
          </a:p>
        </p:txBody>
      </p:sp>
      <p:sp>
        <p:nvSpPr>
          <p:cNvPr id="11" name="Text 5"/>
          <p:cNvSpPr/>
          <p:nvPr/>
        </p:nvSpPr>
        <p:spPr>
          <a:xfrm>
            <a:off x="4139446" y="5792153"/>
            <a:ext cx="3005614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Aborda o estado da arte do tema, analisando as principais teorias, conceitos e pesquisas relevantes.</a:t>
            </a:r>
            <a:endParaRPr lang="en-US" sz="1786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5221" y="4507944"/>
            <a:ext cx="566976" cy="56697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485221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Desenvolvimento</a:t>
            </a:r>
            <a:endParaRPr lang="en-US" sz="2233" dirty="0"/>
          </a:p>
        </p:txBody>
      </p:sp>
      <p:sp>
        <p:nvSpPr>
          <p:cNvPr id="14" name="Text 7"/>
          <p:cNvSpPr/>
          <p:nvPr/>
        </p:nvSpPr>
        <p:spPr>
          <a:xfrm>
            <a:off x="7485221" y="5792153"/>
            <a:ext cx="3005614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Apresenta a análise dos dados coletados, a discussão dos resultados e a interpretação dos achados da pesquisa.</a:t>
            </a:r>
            <a:endParaRPr lang="en-US" sz="1786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0997" y="4507944"/>
            <a:ext cx="566976" cy="566976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830997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Considerações Finais</a:t>
            </a:r>
            <a:endParaRPr lang="en-US" sz="2233" dirty="0"/>
          </a:p>
        </p:txBody>
      </p:sp>
      <p:sp>
        <p:nvSpPr>
          <p:cNvPr id="17" name="Text 9"/>
          <p:cNvSpPr/>
          <p:nvPr/>
        </p:nvSpPr>
        <p:spPr>
          <a:xfrm>
            <a:off x="10830997" y="5792153"/>
            <a:ext cx="3005614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Reforça os principais resultados da pesquisa, as contribuições do trabalho e as perspectivas futuras para novas pesquisas.</a:t>
            </a:r>
            <a:endParaRPr lang="en-US" sz="1786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735330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231971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Conclusão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793790" y="20394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82504" y="2124432"/>
            <a:ext cx="13275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4"/>
          <p:cNvSpPr/>
          <p:nvPr/>
        </p:nvSpPr>
        <p:spPr>
          <a:xfrm>
            <a:off x="1530906" y="203942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Síntese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1530906" y="2529840"/>
            <a:ext cx="2927747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Reforça os principais resultados da pesquisa e as conclusões a que se chegou, sintetizando os principais pontos do trabalho.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4685467" y="20394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4842629" y="2124432"/>
            <a:ext cx="19597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8"/>
          <p:cNvSpPr/>
          <p:nvPr/>
        </p:nvSpPr>
        <p:spPr>
          <a:xfrm>
            <a:off x="5422583" y="203942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Contribuições</a:t>
            </a:r>
            <a:endParaRPr lang="en-US" sz="2233" dirty="0"/>
          </a:p>
        </p:txBody>
      </p:sp>
      <p:sp>
        <p:nvSpPr>
          <p:cNvPr id="13" name="Text 9"/>
          <p:cNvSpPr/>
          <p:nvPr/>
        </p:nvSpPr>
        <p:spPr>
          <a:xfrm>
            <a:off x="5422583" y="2529840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Destaca as contribuições do trabalho para o campo de estudo e para a sociedade, mostrando o impacto e a relevância da pesquisa.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52143" y="5274231"/>
            <a:ext cx="19359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Limitações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1530906" y="567963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Menciona as limitações da pesquisa, como os aspectos que não foram abordados ou as dificuldades encontradas durante o processo.</a:t>
            </a:r>
            <a:endParaRPr lang="en-US" sz="1786" dirty="0"/>
          </a:p>
        </p:txBody>
      </p:sp>
      <p:sp>
        <p:nvSpPr>
          <p:cNvPr id="18" name="Shape 14"/>
          <p:cNvSpPr/>
          <p:nvPr/>
        </p:nvSpPr>
        <p:spPr>
          <a:xfrm>
            <a:off x="4685467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836319" y="5274231"/>
            <a:ext cx="20859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4</a:t>
            </a:r>
            <a:endParaRPr lang="en-US" sz="2679" dirty="0"/>
          </a:p>
        </p:txBody>
      </p:sp>
      <p:sp>
        <p:nvSpPr>
          <p:cNvPr id="20" name="Text 16"/>
          <p:cNvSpPr/>
          <p:nvPr/>
        </p:nvSpPr>
        <p:spPr>
          <a:xfrm>
            <a:off x="5422583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2A2742"/>
                </a:solidFill>
                <a:latin typeface="Outfit" pitchFamily="34" charset="0"/>
                <a:ea typeface="Outfit" pitchFamily="34" charset="-122"/>
                <a:cs typeface="Outfit" pitchFamily="34" charset="-120"/>
              </a:rPr>
              <a:t>Perspectivas</a:t>
            </a:r>
            <a:endParaRPr lang="en-US" sz="2233" dirty="0"/>
          </a:p>
        </p:txBody>
      </p:sp>
      <p:sp>
        <p:nvSpPr>
          <p:cNvPr id="21" name="Text 17"/>
          <p:cNvSpPr/>
          <p:nvPr/>
        </p:nvSpPr>
        <p:spPr>
          <a:xfrm>
            <a:off x="5422583" y="5679638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Apresenta sugestões para futuras pesquisas, com base nas conclusões da pesquisa e nas lacunas de conhecimento identificadas.</a:t>
            </a:r>
            <a:endParaRPr lang="en-US" sz="178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A5BF7130AD7F843B4E4962BEEB4F2DC" ma:contentTypeVersion="0" ma:contentTypeDescription="Crie um novo documento." ma:contentTypeScope="" ma:versionID="3e004d8ca9c0273ba4bf290e62d635f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257547f92819c86ae4143fe76bb6c5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BA9BFA1-3274-455F-84B6-D223CDBB141A}"/>
</file>

<file path=customXml/itemProps2.xml><?xml version="1.0" encoding="utf-8"?>
<ds:datastoreItem xmlns:ds="http://schemas.openxmlformats.org/officeDocument/2006/customXml" ds:itemID="{CFA75A14-BA49-4F2B-BE6A-D4D35C57EBFA}"/>
</file>

<file path=customXml/itemProps3.xml><?xml version="1.0" encoding="utf-8"?>
<ds:datastoreItem xmlns:ds="http://schemas.openxmlformats.org/officeDocument/2006/customXml" ds:itemID="{2DCFE806-638C-4CA3-A6B7-217C2F621273}"/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705</Words>
  <Application>Microsoft Office PowerPoint</Application>
  <PresentationFormat>Personalizar</PresentationFormat>
  <Paragraphs>94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Arimo</vt:lpstr>
      <vt:lpstr>Calibri</vt:lpstr>
      <vt:lpstr>Outfit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Docentes - Fatec Mauá</cp:lastModifiedBy>
  <cp:revision>2</cp:revision>
  <dcterms:created xsi:type="dcterms:W3CDTF">2024-08-06T17:52:33Z</dcterms:created>
  <dcterms:modified xsi:type="dcterms:W3CDTF">2024-08-06T21:53:25Z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0x0101009A5BF7130AD7F843B4E4962BEEB4F2DC</vt:lpwstr>
  </property>
</Properties>
</file>